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39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51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9017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817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0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083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36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75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2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4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35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88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624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56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99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30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E24B1-B09E-44D6-B1E6-96300806AC8F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B50665-A343-496E-9694-2898C936C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831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10.5 Verdieping: De krachtenveld analyse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68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5. Evalueren en bijstellen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Plan</a:t>
            </a:r>
            <a:r>
              <a:rPr lang="nl-NL" dirty="0" smtClean="0"/>
              <a:t> regelmatig bijeenkomsten waarin je acties </a:t>
            </a:r>
            <a:r>
              <a:rPr lang="nl-NL" dirty="0" smtClean="0">
                <a:solidFill>
                  <a:srgbClr val="FF0000"/>
                </a:solidFill>
              </a:rPr>
              <a:t>evalueert</a:t>
            </a:r>
            <a:r>
              <a:rPr lang="nl-NL" dirty="0" smtClean="0"/>
              <a:t> en </a:t>
            </a:r>
            <a:r>
              <a:rPr lang="nl-NL" dirty="0" smtClean="0">
                <a:solidFill>
                  <a:srgbClr val="FF0000"/>
                </a:solidFill>
              </a:rPr>
              <a:t>bijstelt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Wissel</a:t>
            </a:r>
            <a:r>
              <a:rPr lang="nl-NL" dirty="0" smtClean="0"/>
              <a:t> met elkaar uit welk </a:t>
            </a:r>
            <a:r>
              <a:rPr lang="nl-NL" dirty="0" smtClean="0">
                <a:solidFill>
                  <a:srgbClr val="FF0000"/>
                </a:solidFill>
              </a:rPr>
              <a:t>resultaat</a:t>
            </a:r>
            <a:r>
              <a:rPr lang="nl-NL" dirty="0" smtClean="0"/>
              <a:t> er tot </a:t>
            </a:r>
            <a:r>
              <a:rPr lang="nl-NL" dirty="0" smtClean="0">
                <a:solidFill>
                  <a:srgbClr val="FF0000"/>
                </a:solidFill>
              </a:rPr>
              <a:t>nu</a:t>
            </a:r>
            <a:r>
              <a:rPr lang="nl-NL" dirty="0" smtClean="0"/>
              <a:t> toe is </a:t>
            </a:r>
            <a:r>
              <a:rPr lang="nl-NL" dirty="0" smtClean="0">
                <a:solidFill>
                  <a:srgbClr val="FF0000"/>
                </a:solidFill>
              </a:rPr>
              <a:t>behaald</a:t>
            </a:r>
          </a:p>
          <a:p>
            <a:r>
              <a:rPr lang="nl-NL" dirty="0" smtClean="0"/>
              <a:t>Maak een </a:t>
            </a:r>
            <a:r>
              <a:rPr lang="nl-NL" dirty="0" smtClean="0">
                <a:solidFill>
                  <a:srgbClr val="FF0000"/>
                </a:solidFill>
              </a:rPr>
              <a:t>inschatting</a:t>
            </a:r>
            <a:r>
              <a:rPr lang="nl-NL" dirty="0" smtClean="0"/>
              <a:t> van de </a:t>
            </a:r>
            <a:r>
              <a:rPr lang="nl-NL" dirty="0">
                <a:solidFill>
                  <a:srgbClr val="FF0000"/>
                </a:solidFill>
              </a:rPr>
              <a:t>huidige</a:t>
            </a:r>
            <a:r>
              <a:rPr lang="nl-NL" dirty="0" smtClean="0">
                <a:solidFill>
                  <a:srgbClr val="FF0000"/>
                </a:solidFill>
              </a:rPr>
              <a:t> situatie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Bedenk</a:t>
            </a:r>
            <a:r>
              <a:rPr lang="nl-NL" dirty="0" smtClean="0"/>
              <a:t> hoe je de </a:t>
            </a:r>
            <a:r>
              <a:rPr lang="nl-NL" dirty="0" smtClean="0">
                <a:solidFill>
                  <a:srgbClr val="FF0000"/>
                </a:solidFill>
              </a:rPr>
              <a:t>actie</a:t>
            </a:r>
            <a:r>
              <a:rPr lang="nl-NL" dirty="0" smtClean="0"/>
              <a:t> kunt </a:t>
            </a:r>
            <a:r>
              <a:rPr lang="nl-NL" dirty="0" smtClean="0">
                <a:solidFill>
                  <a:srgbClr val="FF0000"/>
                </a:solidFill>
              </a:rPr>
              <a:t>aanpassen</a:t>
            </a:r>
          </a:p>
          <a:p>
            <a:r>
              <a:rPr lang="nl-NL" dirty="0" smtClean="0"/>
              <a:t>Maak afspraken voor nieuwe acties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00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Maak de opdrachten zoals deze  zijn opgegeven:</a:t>
            </a:r>
          </a:p>
          <a:p>
            <a:r>
              <a:rPr lang="nl-NL" dirty="0" smtClean="0"/>
              <a:t> Inleveren samenvatting van thema 9 en 10</a:t>
            </a:r>
          </a:p>
          <a:p>
            <a:r>
              <a:rPr lang="nl-NL" dirty="0" smtClean="0"/>
              <a:t>Opdrachten: Opdracht 3 thema 9</a:t>
            </a:r>
          </a:p>
          <a:p>
            <a:r>
              <a:rPr lang="nl-NL" dirty="0" smtClean="0"/>
              <a:t>Opdracht 4 thema 9 samenvatting maken van thema 9 en 10 (powerpoint)</a:t>
            </a:r>
          </a:p>
          <a:p>
            <a:r>
              <a:rPr lang="nl-NL" dirty="0" smtClean="0"/>
              <a:t>Opdracht 6 Thema 9 </a:t>
            </a:r>
          </a:p>
          <a:p>
            <a:r>
              <a:rPr lang="nl-NL" dirty="0" smtClean="0"/>
              <a:t>Opdracht 7 Thema 9 (groepje van speeddaten) presentatie </a:t>
            </a:r>
          </a:p>
          <a:p>
            <a:r>
              <a:rPr lang="nl-NL" dirty="0" smtClean="0"/>
              <a:t>Opdracht 8 Thema 9</a:t>
            </a:r>
          </a:p>
          <a:p>
            <a:r>
              <a:rPr lang="nl-NL" dirty="0" smtClean="0"/>
              <a:t>Opdracht 3 thema 10</a:t>
            </a:r>
          </a:p>
          <a:p>
            <a:r>
              <a:rPr lang="nl-NL" dirty="0" smtClean="0"/>
              <a:t>Opdracht 4 thema 10</a:t>
            </a:r>
          </a:p>
          <a:p>
            <a:r>
              <a:rPr lang="nl-NL" dirty="0" smtClean="0"/>
              <a:t>Opdracht 5 thema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8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De krachtenveld analyse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een </a:t>
            </a:r>
            <a:r>
              <a:rPr lang="nl-NL" dirty="0" smtClean="0">
                <a:solidFill>
                  <a:srgbClr val="FF0000"/>
                </a:solidFill>
              </a:rPr>
              <a:t>krachtenveld analyse </a:t>
            </a:r>
            <a:r>
              <a:rPr lang="nl-NL" dirty="0" smtClean="0"/>
              <a:t>geef je de standpunten van verschillende groepsleden weer.</a:t>
            </a:r>
            <a:endParaRPr lang="nl-NL" dirty="0"/>
          </a:p>
          <a:p>
            <a:r>
              <a:rPr lang="nl-NL" dirty="0" smtClean="0"/>
              <a:t>Je maakt een </a:t>
            </a:r>
            <a:r>
              <a:rPr lang="nl-NL" dirty="0" smtClean="0">
                <a:solidFill>
                  <a:srgbClr val="FF0000"/>
                </a:solidFill>
              </a:rPr>
              <a:t>krachtenveldanalyse </a:t>
            </a:r>
            <a:r>
              <a:rPr lang="nl-NL" dirty="0" smtClean="0"/>
              <a:t>als er in de groep grote veranderingen plaats vinden</a:t>
            </a:r>
          </a:p>
          <a:p>
            <a:r>
              <a:rPr lang="nl-NL" dirty="0" smtClean="0"/>
              <a:t>Uitgangspunt is dat je met elkaar een </a:t>
            </a:r>
            <a:r>
              <a:rPr lang="nl-NL" dirty="0" smtClean="0">
                <a:solidFill>
                  <a:srgbClr val="FF0000"/>
                </a:solidFill>
              </a:rPr>
              <a:t>analyse van de situatie maakt </a:t>
            </a:r>
            <a:r>
              <a:rPr lang="nl-NL" dirty="0" smtClean="0"/>
              <a:t>en samen op zoek gaat naar manieren om met de </a:t>
            </a:r>
            <a:r>
              <a:rPr lang="nl-NL" dirty="0" smtClean="0">
                <a:solidFill>
                  <a:srgbClr val="FF0000"/>
                </a:solidFill>
              </a:rPr>
              <a:t>taak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om</a:t>
            </a:r>
            <a:r>
              <a:rPr lang="nl-NL" dirty="0" smtClean="0"/>
              <a:t> te </a:t>
            </a:r>
            <a:r>
              <a:rPr lang="nl-NL" dirty="0" smtClean="0">
                <a:solidFill>
                  <a:srgbClr val="FF0000"/>
                </a:solidFill>
              </a:rPr>
              <a:t>gaan</a:t>
            </a:r>
          </a:p>
          <a:p>
            <a:r>
              <a:rPr lang="nl-NL" dirty="0"/>
              <a:t> </a:t>
            </a:r>
            <a:r>
              <a:rPr lang="nl-NL" dirty="0" smtClean="0"/>
              <a:t>Het doel: </a:t>
            </a:r>
            <a:r>
              <a:rPr lang="nl-NL" dirty="0" smtClean="0">
                <a:solidFill>
                  <a:srgbClr val="FF0000"/>
                </a:solidFill>
              </a:rPr>
              <a:t>betrokkenheid</a:t>
            </a:r>
            <a:r>
              <a:rPr lang="nl-NL" dirty="0" smtClean="0"/>
              <a:t> en een </a:t>
            </a:r>
            <a:r>
              <a:rPr lang="nl-NL" dirty="0" smtClean="0">
                <a:solidFill>
                  <a:srgbClr val="FF0000"/>
                </a:solidFill>
              </a:rPr>
              <a:t>gezamenlijk gevoel van verantwoordelijkheid realiseren</a:t>
            </a:r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31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10.5.1 Stappenplan krachtenveldanalyse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Stappenplan krachtenveldanalyse</a:t>
            </a:r>
          </a:p>
          <a:p>
            <a:r>
              <a:rPr lang="nl-NL" b="1" dirty="0" smtClean="0"/>
              <a:t>1</a:t>
            </a:r>
            <a:r>
              <a:rPr lang="nl-NL" dirty="0" smtClean="0"/>
              <a:t> </a:t>
            </a:r>
            <a:r>
              <a:rPr lang="nl-NL" u="sng" dirty="0" smtClean="0">
                <a:solidFill>
                  <a:srgbClr val="FF0000"/>
                </a:solidFill>
              </a:rPr>
              <a:t>Brainstorm</a:t>
            </a:r>
          </a:p>
          <a:p>
            <a:r>
              <a:rPr lang="nl-NL" dirty="0" smtClean="0"/>
              <a:t>Ga met elkaar na </a:t>
            </a:r>
            <a:r>
              <a:rPr lang="nl-NL" dirty="0" smtClean="0">
                <a:solidFill>
                  <a:srgbClr val="FF0000"/>
                </a:solidFill>
              </a:rPr>
              <a:t>welke factoren van invloed </a:t>
            </a:r>
            <a:r>
              <a:rPr lang="nl-NL" dirty="0" smtClean="0"/>
              <a:t>kunnen zijn op de </a:t>
            </a:r>
            <a:r>
              <a:rPr lang="nl-NL" dirty="0" smtClean="0">
                <a:solidFill>
                  <a:srgbClr val="FF0000"/>
                </a:solidFill>
              </a:rPr>
              <a:t>nieuwe taak</a:t>
            </a:r>
          </a:p>
          <a:p>
            <a:r>
              <a:rPr lang="nl-NL" dirty="0" smtClean="0"/>
              <a:t>Dit kan d.m.v. een overzicht </a:t>
            </a:r>
          </a:p>
          <a:p>
            <a:r>
              <a:rPr lang="nl-NL" dirty="0" smtClean="0"/>
              <a:t>Zo’n overzicht heet een </a:t>
            </a:r>
            <a:r>
              <a:rPr lang="nl-NL" dirty="0" smtClean="0">
                <a:solidFill>
                  <a:srgbClr val="FF0000"/>
                </a:solidFill>
              </a:rPr>
              <a:t>krachtenveld</a:t>
            </a:r>
            <a:r>
              <a:rPr lang="nl-NL" dirty="0" smtClean="0"/>
              <a:t> overzicht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41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voorbeeld: krachtenveld overzicht</a:t>
            </a:r>
            <a:br>
              <a:rPr lang="nl-NL" dirty="0" smtClean="0">
                <a:solidFill>
                  <a:srgbClr val="FF0000"/>
                </a:solidFill>
              </a:rPr>
            </a:br>
            <a:endParaRPr lang="nl-NL" dirty="0">
              <a:solidFill>
                <a:srgbClr val="FF0000"/>
              </a:solidFill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114550"/>
              </p:ext>
            </p:extLst>
          </p:nvPr>
        </p:nvGraphicFramePr>
        <p:xfrm>
          <a:off x="3218815" y="2651761"/>
          <a:ext cx="5754370" cy="1961335"/>
        </p:xfrm>
        <a:graphic>
          <a:graphicData uri="http://schemas.openxmlformats.org/drawingml/2006/table">
            <a:tbl>
              <a:tblPr firstRow="1" firstCol="1" bandRow="1"/>
              <a:tblGrid>
                <a:gridCol w="2877185">
                  <a:extLst>
                    <a:ext uri="{9D8B030D-6E8A-4147-A177-3AD203B41FA5}">
                      <a16:colId xmlns:a16="http://schemas.microsoft.com/office/drawing/2014/main" val="1964955055"/>
                    </a:ext>
                  </a:extLst>
                </a:gridCol>
                <a:gridCol w="2877185">
                  <a:extLst>
                    <a:ext uri="{9D8B030D-6E8A-4147-A177-3AD203B41FA5}">
                      <a16:colId xmlns:a16="http://schemas.microsoft.com/office/drawing/2014/main" val="319947976"/>
                    </a:ext>
                  </a:extLst>
                </a:gridCol>
              </a:tblGrid>
              <a:tr h="629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Tegenwerkend lijstje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Meewerkend lijstje</a:t>
                      </a:r>
                      <a:endParaRPr lang="nl-NL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59989"/>
                  </a:ext>
                </a:extLst>
              </a:tr>
              <a:tr h="1258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Welke factoren zullen de verandering </a:t>
                      </a:r>
                      <a:r>
                        <a:rPr lang="nl-NL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negatief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beïnvloedden 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Welke factoren zullen de verandering </a:t>
                      </a:r>
                      <a:r>
                        <a:rPr lang="nl-NL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positief</a:t>
                      </a:r>
                      <a:r>
                        <a:rPr lang="nl-N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beïnvloedden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42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63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Brainstorm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Let op: alles mag, het is een brainstorm. Houd het concreet, geen discussie</a:t>
            </a:r>
          </a:p>
          <a:p>
            <a:r>
              <a:rPr lang="nl-NL" dirty="0" smtClean="0"/>
              <a:t>Denk aan factoren als :</a:t>
            </a:r>
          </a:p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cultuur</a:t>
            </a:r>
            <a:r>
              <a:rPr lang="nl-NL" dirty="0" smtClean="0"/>
              <a:t> en de sfeer bij de organisatie</a:t>
            </a:r>
          </a:p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van </a:t>
            </a:r>
            <a:r>
              <a:rPr lang="nl-NL" dirty="0" smtClean="0">
                <a:solidFill>
                  <a:srgbClr val="FF0000"/>
                </a:solidFill>
              </a:rPr>
              <a:t>begeleiders</a:t>
            </a:r>
          </a:p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van de </a:t>
            </a:r>
            <a:r>
              <a:rPr lang="nl-NL" dirty="0" smtClean="0">
                <a:solidFill>
                  <a:srgbClr val="FF0000"/>
                </a:solidFill>
              </a:rPr>
              <a:t>groep</a:t>
            </a:r>
          </a:p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van de </a:t>
            </a:r>
            <a:r>
              <a:rPr lang="nl-NL" dirty="0" smtClean="0">
                <a:solidFill>
                  <a:srgbClr val="FF0000"/>
                </a:solidFill>
              </a:rPr>
              <a:t>werkbeleving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4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Vervolg brainstorm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van de </a:t>
            </a:r>
            <a:r>
              <a:rPr lang="nl-NL" dirty="0" smtClean="0">
                <a:solidFill>
                  <a:srgbClr val="FF0000"/>
                </a:solidFill>
              </a:rPr>
              <a:t>werkomstandigheden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Kennis</a:t>
            </a:r>
            <a:r>
              <a:rPr lang="nl-NL" dirty="0" smtClean="0"/>
              <a:t> over het </a:t>
            </a:r>
            <a:r>
              <a:rPr lang="nl-NL" dirty="0" smtClean="0">
                <a:solidFill>
                  <a:srgbClr val="FF0000"/>
                </a:solidFill>
              </a:rPr>
              <a:t>onderwerp</a:t>
            </a:r>
          </a:p>
          <a:p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netwerk</a:t>
            </a:r>
            <a:r>
              <a:rPr lang="nl-NL" dirty="0" smtClean="0"/>
              <a:t> van de organisatie of de groep</a:t>
            </a:r>
          </a:p>
          <a:p>
            <a:r>
              <a:rPr lang="nl-NL" dirty="0" smtClean="0"/>
              <a:t>Mogelijke ondersteuning</a:t>
            </a:r>
          </a:p>
          <a:p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belang</a:t>
            </a:r>
            <a:r>
              <a:rPr lang="nl-NL" dirty="0" smtClean="0"/>
              <a:t> van afnemers/ deelnemers</a:t>
            </a:r>
          </a:p>
          <a:p>
            <a:r>
              <a:rPr lang="nl-NL" dirty="0" smtClean="0"/>
              <a:t>Andere </a:t>
            </a:r>
            <a:r>
              <a:rPr lang="nl-NL" dirty="0" smtClean="0">
                <a:solidFill>
                  <a:srgbClr val="FF0000"/>
                </a:solidFill>
              </a:rPr>
              <a:t>processen</a:t>
            </a:r>
            <a:r>
              <a:rPr lang="nl-NL" dirty="0" smtClean="0"/>
              <a:t> die van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zijn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Externe</a:t>
            </a:r>
            <a:r>
              <a:rPr lang="nl-NL" dirty="0" smtClean="0"/>
              <a:t> veranderingen die van </a:t>
            </a:r>
            <a:r>
              <a:rPr lang="nl-NL" dirty="0" smtClean="0">
                <a:solidFill>
                  <a:srgbClr val="FF0000"/>
                </a:solidFill>
              </a:rPr>
              <a:t>invloed</a:t>
            </a:r>
            <a:r>
              <a:rPr lang="nl-NL" dirty="0" smtClean="0"/>
              <a:t> 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83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2 Ordenen en aanscherpen van de informatie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Iedereen licht nu de door hem ingebrachte punten toe</a:t>
            </a:r>
          </a:p>
          <a:p>
            <a:r>
              <a:rPr lang="nl-NL" dirty="0" smtClean="0"/>
              <a:t>Stel elkaar vragen, vraag door!</a:t>
            </a:r>
          </a:p>
          <a:p>
            <a:r>
              <a:rPr lang="nl-NL" dirty="0" smtClean="0"/>
              <a:t>Bekijk de overeenkomsten en verschillen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9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3 Inzicht in omgaan met weerstanden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Maak hierbij gebruik van de volgende richtlijnen:</a:t>
            </a:r>
          </a:p>
          <a:p>
            <a:r>
              <a:rPr lang="nl-NL" dirty="0" smtClean="0"/>
              <a:t>Richt je </a:t>
            </a:r>
            <a:r>
              <a:rPr lang="nl-NL" dirty="0" smtClean="0">
                <a:solidFill>
                  <a:srgbClr val="FF0000"/>
                </a:solidFill>
              </a:rPr>
              <a:t>energie</a:t>
            </a:r>
            <a:r>
              <a:rPr lang="nl-NL" dirty="0" smtClean="0"/>
              <a:t> op </a:t>
            </a:r>
            <a:r>
              <a:rPr lang="nl-NL" dirty="0" smtClean="0">
                <a:solidFill>
                  <a:srgbClr val="FF0000"/>
                </a:solidFill>
              </a:rPr>
              <a:t>positieve</a:t>
            </a:r>
            <a:r>
              <a:rPr lang="nl-NL" dirty="0" smtClean="0"/>
              <a:t> aspecten</a:t>
            </a:r>
          </a:p>
          <a:p>
            <a:r>
              <a:rPr lang="nl-NL" dirty="0" smtClean="0"/>
              <a:t>Pak weertanden aan die </a:t>
            </a:r>
            <a:r>
              <a:rPr lang="nl-NL" dirty="0" smtClean="0">
                <a:solidFill>
                  <a:srgbClr val="FF0000"/>
                </a:solidFill>
              </a:rPr>
              <a:t>makkelijk</a:t>
            </a:r>
            <a:r>
              <a:rPr lang="nl-NL" dirty="0" smtClean="0"/>
              <a:t> te </a:t>
            </a:r>
            <a:r>
              <a:rPr lang="nl-NL" dirty="0" smtClean="0">
                <a:solidFill>
                  <a:srgbClr val="FF0000"/>
                </a:solidFill>
              </a:rPr>
              <a:t>verhelpen</a:t>
            </a:r>
            <a:r>
              <a:rPr lang="nl-NL" dirty="0" smtClean="0"/>
              <a:t> zijn</a:t>
            </a:r>
          </a:p>
          <a:p>
            <a:r>
              <a:rPr lang="nl-NL" dirty="0" smtClean="0"/>
              <a:t>Geef weerstanden die </a:t>
            </a:r>
            <a:r>
              <a:rPr lang="nl-NL" b="1" dirty="0" smtClean="0"/>
              <a:t>niet op te lossen zijn </a:t>
            </a:r>
            <a:r>
              <a:rPr lang="nl-NL" dirty="0" smtClean="0"/>
              <a:t>wel aandacht, maar geen energie</a:t>
            </a:r>
          </a:p>
          <a:p>
            <a:r>
              <a:rPr lang="nl-NL" dirty="0" smtClean="0"/>
              <a:t>Beinvloed weerstand door deze op de juiste wijze te verwoorden, hou het concreet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Benader</a:t>
            </a:r>
            <a:r>
              <a:rPr lang="nl-NL" dirty="0" smtClean="0"/>
              <a:t> weerstand </a:t>
            </a:r>
            <a:r>
              <a:rPr lang="nl-NL" dirty="0" smtClean="0">
                <a:solidFill>
                  <a:srgbClr val="FF0000"/>
                </a:solidFill>
              </a:rPr>
              <a:t>positief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Benadruk</a:t>
            </a:r>
            <a:r>
              <a:rPr lang="nl-NL" dirty="0" smtClean="0"/>
              <a:t> dat de deelnemers </a:t>
            </a:r>
            <a:r>
              <a:rPr lang="nl-NL" dirty="0" smtClean="0">
                <a:solidFill>
                  <a:srgbClr val="FF0000"/>
                </a:solidFill>
              </a:rPr>
              <a:t>verantwoordelijk</a:t>
            </a:r>
            <a:r>
              <a:rPr lang="nl-NL" dirty="0" smtClean="0"/>
              <a:t> zijn voor de </a:t>
            </a:r>
            <a:r>
              <a:rPr lang="nl-NL" dirty="0" smtClean="0">
                <a:solidFill>
                  <a:srgbClr val="FF0000"/>
                </a:solidFill>
              </a:rPr>
              <a:t>inhoud</a:t>
            </a:r>
            <a:r>
              <a:rPr lang="nl-NL" dirty="0" smtClean="0"/>
              <a:t> en het laten </a:t>
            </a:r>
            <a:r>
              <a:rPr lang="nl-NL" dirty="0" smtClean="0">
                <a:solidFill>
                  <a:srgbClr val="FF0000"/>
                </a:solidFill>
              </a:rPr>
              <a:t>slagen</a:t>
            </a:r>
            <a:r>
              <a:rPr lang="nl-NL" dirty="0" smtClean="0"/>
              <a:t> van de </a:t>
            </a:r>
            <a:r>
              <a:rPr lang="nl-NL" dirty="0" smtClean="0">
                <a:solidFill>
                  <a:srgbClr val="FF0000"/>
                </a:solidFill>
              </a:rPr>
              <a:t>taak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Zorg </a:t>
            </a:r>
            <a:r>
              <a:rPr lang="nl-NL" dirty="0" smtClean="0"/>
              <a:t>dat je</a:t>
            </a:r>
            <a:r>
              <a:rPr lang="nl-NL" dirty="0" smtClean="0">
                <a:solidFill>
                  <a:srgbClr val="FF0000"/>
                </a:solidFill>
              </a:rPr>
              <a:t> taakverdeling effectief </a:t>
            </a:r>
            <a:r>
              <a:rPr lang="nl-NL" dirty="0" smtClean="0"/>
              <a:t>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90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4. Acties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Hierbij vertaal je het krachtenveldoverzicht naar acties</a:t>
            </a:r>
          </a:p>
          <a:p>
            <a:r>
              <a:rPr lang="nl-NL" dirty="0" smtClean="0"/>
              <a:t>Dus naar acties die het meest effectief zijn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Werk</a:t>
            </a:r>
            <a:r>
              <a:rPr lang="nl-NL" dirty="0" smtClean="0"/>
              <a:t> met </a:t>
            </a:r>
            <a:r>
              <a:rPr lang="nl-NL" dirty="0" smtClean="0">
                <a:solidFill>
                  <a:srgbClr val="FF0000"/>
                </a:solidFill>
              </a:rPr>
              <a:t>activiteiten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die kans van slagen </a:t>
            </a:r>
            <a:r>
              <a:rPr lang="nl-NL" dirty="0" smtClean="0"/>
              <a:t>hebben</a:t>
            </a:r>
          </a:p>
          <a:p>
            <a:r>
              <a:rPr lang="nl-NL" dirty="0" smtClean="0"/>
              <a:t>Kijk naar factoren die met zo </a:t>
            </a:r>
            <a:r>
              <a:rPr lang="nl-NL" dirty="0" smtClean="0">
                <a:solidFill>
                  <a:srgbClr val="FF0000"/>
                </a:solidFill>
              </a:rPr>
              <a:t>min</a:t>
            </a:r>
            <a:r>
              <a:rPr lang="nl-NL" dirty="0" smtClean="0"/>
              <a:t> mogelijk </a:t>
            </a:r>
            <a:r>
              <a:rPr lang="nl-NL" dirty="0" smtClean="0">
                <a:solidFill>
                  <a:srgbClr val="FF0000"/>
                </a:solidFill>
              </a:rPr>
              <a:t>energie</a:t>
            </a:r>
            <a:r>
              <a:rPr lang="nl-NL" dirty="0" smtClean="0"/>
              <a:t> zo </a:t>
            </a:r>
            <a:r>
              <a:rPr lang="nl-NL" dirty="0" smtClean="0">
                <a:solidFill>
                  <a:srgbClr val="FF0000"/>
                </a:solidFill>
              </a:rPr>
              <a:t>veel</a:t>
            </a:r>
            <a:r>
              <a:rPr lang="nl-NL" dirty="0" smtClean="0"/>
              <a:t> mogelijk resultaat opleveren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11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1424</TotalTime>
  <Words>460</Words>
  <Application>Microsoft Office PowerPoint</Application>
  <PresentationFormat>Breedbeeld</PresentationFormat>
  <Paragraphs>70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</vt:lpstr>
      <vt:lpstr>10.5 Verdieping: De krachtenveld analyse</vt:lpstr>
      <vt:lpstr>De krachtenveld analyse</vt:lpstr>
      <vt:lpstr>10.5.1 Stappenplan krachtenveldanalyse</vt:lpstr>
      <vt:lpstr> voorbeeld: krachtenveld overzicht </vt:lpstr>
      <vt:lpstr>Brainstorm</vt:lpstr>
      <vt:lpstr>Vervolg brainstorm</vt:lpstr>
      <vt:lpstr>2 Ordenen en aanscherpen van de informatie</vt:lpstr>
      <vt:lpstr>3 Inzicht in omgaan met weerstanden</vt:lpstr>
      <vt:lpstr>4. Acties</vt:lpstr>
      <vt:lpstr>5. Evalueren en bijstellen</vt:lpstr>
      <vt:lpstr>Opdrachten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10.5 Verdieping: De krachtenveld analyse</dc:title>
  <dc:creator>Toon Groen</dc:creator>
  <cp:lastModifiedBy>Toon Groen</cp:lastModifiedBy>
  <cp:revision>13</cp:revision>
  <dcterms:created xsi:type="dcterms:W3CDTF">2019-10-15T09:36:09Z</dcterms:created>
  <dcterms:modified xsi:type="dcterms:W3CDTF">2019-10-16T09:21:02Z</dcterms:modified>
</cp:coreProperties>
</file>